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webp" ContentType="image/webp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0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10528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50" kern="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HAMBURGERLANDIA  /  FIELDWORKS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9098280" y="6510528"/>
            <a:ext cx="2560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hamburgerlandia.quest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image" Target="../media/image-1-3.webp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9808" y="438912"/>
            <a:ext cx="1600200" cy="9601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1792" y="1600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621792" y="1609344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PARTNER BRIEF  /  AUGUST 2026</a:t>
            </a:r>
            <a:endParaRPr lang="en-US" sz="950" dirty="0"/>
          </a:p>
        </p:txBody>
      </p:sp>
      <p:sp>
        <p:nvSpPr>
          <p:cNvPr id="6" name="Text 3"/>
          <p:cNvSpPr txBox="1"/>
          <p:nvPr/>
        </p:nvSpPr>
        <p:spPr>
          <a:xfrm>
            <a:off x="621792" y="2057400"/>
            <a:ext cx="681228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From digital country</a:t>
            </a:r>
            <a:endParaRPr lang="en-US" sz="3900" dirty="0"/>
          </a:p>
          <a:p>
            <a:pPr algn="l"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to sovereign compute.</a:t>
            </a:r>
            <a:endParaRPr lang="en-US" sz="390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3794760"/>
            <a:ext cx="6263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900" dirty="0">
                <a:solidFill>
                  <a:srgbClr val="DDD3C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lawful, staged fieldworks program that turns Tommy’s live civic platform into an independently powered physical node.</a:t>
            </a:r>
            <a:endParaRPr lang="en-US" sz="1900" dirty="0"/>
          </a:p>
        </p:txBody>
      </p:sp>
      <p:sp>
        <p:nvSpPr>
          <p:cNvPr id="8" name="Text 5"/>
          <p:cNvSpPr txBox="1"/>
          <p:nvPr/>
        </p:nvSpPr>
        <p:spPr>
          <a:xfrm>
            <a:off x="658368" y="5084064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$60,078</a:t>
            </a:r>
            <a:endParaRPr lang="en-US" sz="3400" dirty="0"/>
          </a:p>
        </p:txBody>
      </p:sp>
      <p:sp>
        <p:nvSpPr>
          <p:cNvPr id="9" name="Text 6"/>
          <p:cNvSpPr txBox="1"/>
          <p:nvPr/>
        </p:nvSpPr>
        <p:spPr>
          <a:xfrm>
            <a:off x="3063240" y="5166360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first permission + proof release</a:t>
            </a:r>
            <a:endParaRPr lang="en-US" sz="15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60" y="1234440"/>
            <a:ext cx="4160520" cy="4160520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658368" y="6181344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170" kern="0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HAMBURGERLANDIA.QUEST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SOVEREIGN NODE 1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resilient control plane—not a brute-force GPU barn.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first field node keeps Tommy operating through outages, network loss, and maintenance while larger computing remains distributed.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58368" y="2377440"/>
            <a:ext cx="2423160" cy="1143000"/>
          </a:xfrm>
          <a:prstGeom prst="roundRect">
            <a:avLst>
              <a:gd name="adj" fmla="val 4800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" y="2377440"/>
            <a:ext cx="73152" cy="1143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14400" y="2587752"/>
            <a:ext cx="1947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POWER</a:t>
            </a:r>
            <a:endParaRPr lang="en-US" sz="125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2971800"/>
            <a:ext cx="1947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20 kWp solar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80 kWh storage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145536" y="2761488"/>
            <a:ext cx="256032" cy="347472"/>
          </a:xfrm>
          <a:prstGeom prst="chevron">
            <a:avLst/>
          </a:prstGeom>
          <a:solidFill>
            <a:srgbClr val="DDD3C3"/>
          </a:solidFill>
          <a:ln w="12700">
            <a:solidFill>
              <a:srgbClr val="DDD3C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38144" y="2377440"/>
            <a:ext cx="2423160" cy="1143000"/>
          </a:xfrm>
          <a:prstGeom prst="roundRect">
            <a:avLst>
              <a:gd name="adj" fmla="val 4800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38144" y="2377440"/>
            <a:ext cx="73152" cy="1143000"/>
          </a:xfrm>
          <a:prstGeom prst="rect">
            <a:avLst/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694176" y="2587752"/>
            <a:ext cx="1947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CONTROL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3694176" y="2971800"/>
            <a:ext cx="1947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&lt;1 kW continuous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secure local services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925312" y="2761488"/>
            <a:ext cx="256032" cy="347472"/>
          </a:xfrm>
          <a:prstGeom prst="chevron">
            <a:avLst/>
          </a:prstGeom>
          <a:solidFill>
            <a:srgbClr val="DDD3C3"/>
          </a:solidFill>
          <a:ln w="12700">
            <a:solidFill>
              <a:srgbClr val="DDD3C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17920" y="2377440"/>
            <a:ext cx="2423160" cy="1143000"/>
          </a:xfrm>
          <a:prstGeom prst="roundRect">
            <a:avLst>
              <a:gd name="adj" fmla="val 4800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17920" y="2377440"/>
            <a:ext cx="73152" cy="1143000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473952" y="2587752"/>
            <a:ext cx="1947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DATA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6473952" y="2971800"/>
            <a:ext cx="1947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encrypted storage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separate recovery copy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705088" y="2761488"/>
            <a:ext cx="256032" cy="347472"/>
          </a:xfrm>
          <a:prstGeom prst="chevron">
            <a:avLst/>
          </a:prstGeom>
          <a:solidFill>
            <a:srgbClr val="DDD3C3"/>
          </a:solidFill>
          <a:ln w="12700">
            <a:solidFill>
              <a:srgbClr val="DDD3C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997696" y="2377440"/>
            <a:ext cx="2423160" cy="1143000"/>
          </a:xfrm>
          <a:prstGeom prst="roundRect">
            <a:avLst>
              <a:gd name="adj" fmla="val 4800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997696" y="2377440"/>
            <a:ext cx="73152" cy="1143000"/>
          </a:xfrm>
          <a:prstGeom prst="rect">
            <a:avLst/>
          </a:prstGeom>
          <a:solidFill>
            <a:srgbClr val="215B78"/>
          </a:solidFill>
          <a:ln w="12700">
            <a:solidFill>
              <a:srgbClr val="215B78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253728" y="2587752"/>
            <a:ext cx="1947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NETWORK</a:t>
            </a:r>
            <a:endParaRPr lang="en-US" sz="1250" dirty="0"/>
          </a:p>
        </p:txBody>
      </p:sp>
      <p:sp>
        <p:nvSpPr>
          <p:cNvPr id="23" name="Text 21"/>
          <p:cNvSpPr txBox="1"/>
          <p:nvPr/>
        </p:nvSpPr>
        <p:spPr>
          <a:xfrm>
            <a:off x="9253728" y="2971800"/>
            <a:ext cx="1947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two independent paths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automatic failover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1847088" y="4160520"/>
            <a:ext cx="8138160" cy="0"/>
          </a:xfrm>
          <a:prstGeom prst="line">
            <a:avLst/>
          </a:prstGeom>
          <a:noFill/>
          <a:ln w="30480">
            <a:solidFill>
              <a:srgbClr val="171410"/>
            </a:solidFill>
            <a:prstDash val="solid"/>
            <a:headEnd type="none"/>
            <a:tailEnd type="triangle"/>
          </a:ln>
        </p:spPr>
      </p:sp>
      <p:sp>
        <p:nvSpPr>
          <p:cNvPr id="25" name="Text 23"/>
          <p:cNvSpPr txBox="1"/>
          <p:nvPr/>
        </p:nvSpPr>
        <p:spPr>
          <a:xfrm>
            <a:off x="749808" y="448056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Critical services stay on</a:t>
            </a:r>
            <a:endParaRPr lang="en-US" sz="1600" dirty="0"/>
          </a:p>
        </p:txBody>
      </p:sp>
      <p:sp>
        <p:nvSpPr>
          <p:cNvPr id="26" name="Text 24"/>
          <p:cNvSpPr txBox="1"/>
          <p:nvPr/>
        </p:nvSpPr>
        <p:spPr>
          <a:xfrm>
            <a:off x="4224528" y="4480560"/>
            <a:ext cx="3611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Heavy computing follows available power</a:t>
            </a:r>
            <a:endParaRPr lang="en-US" sz="1600" dirty="0"/>
          </a:p>
        </p:txBody>
      </p:sp>
      <p:sp>
        <p:nvSpPr>
          <p:cNvPr id="27" name="Text 25"/>
          <p:cNvSpPr txBox="1"/>
          <p:nvPr/>
        </p:nvSpPr>
        <p:spPr>
          <a:xfrm>
            <a:off x="8229600" y="448056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Primary systems remain failover peers</a:t>
            </a:r>
            <a:endParaRPr lang="en-US" sz="1600" dirty="0"/>
          </a:p>
        </p:txBody>
      </p:sp>
      <p:sp>
        <p:nvSpPr>
          <p:cNvPr id="28" name="Text 26"/>
          <p:cNvSpPr txBox="1"/>
          <p:nvPr/>
        </p:nvSpPr>
        <p:spPr>
          <a:xfrm>
            <a:off x="987552" y="5230368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Scale only after 90 days of measured availability, energy, temperature, network, and recovery performance.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CAPITAL PLAN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$2.5 million, released by proof.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full program funds permission, evidence, and a 24-month Node 1 operating runway. The immediate ask is the contained first release.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13232" y="2331720"/>
            <a:ext cx="2154326" cy="960120"/>
          </a:xfrm>
          <a:prstGeom prst="rect">
            <a:avLst/>
          </a:prstGeom>
          <a:solidFill>
            <a:srgbClr val="D83A2E"/>
          </a:solidFill>
          <a:ln w="12700">
            <a:solidFill>
              <a:srgbClr val="F6F0E2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13232" y="2340864"/>
            <a:ext cx="215432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$0.5M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713232" y="2834640"/>
            <a:ext cx="215432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Permission + proof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2867558" y="2331720"/>
            <a:ext cx="8617306" cy="960120"/>
          </a:xfrm>
          <a:prstGeom prst="rect">
            <a:avLst/>
          </a:prstGeom>
          <a:solidFill>
            <a:srgbClr val="215B78"/>
          </a:solidFill>
          <a:ln w="12700">
            <a:solidFill>
              <a:srgbClr val="F6F0E2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2867558" y="2340864"/>
            <a:ext cx="861730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$2.0M</a:t>
            </a:r>
            <a:endParaRPr lang="en-US" sz="2200" dirty="0"/>
          </a:p>
        </p:txBody>
      </p:sp>
      <p:sp>
        <p:nvSpPr>
          <p:cNvPr id="10" name="Text 8"/>
          <p:cNvSpPr txBox="1"/>
          <p:nvPr/>
        </p:nvSpPr>
        <p:spPr>
          <a:xfrm>
            <a:off x="2867558" y="2834640"/>
            <a:ext cx="861730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Sovereign Node 1 + runway</a:t>
            </a:r>
            <a:endParaRPr lang="en-US" sz="980" dirty="0"/>
          </a:p>
        </p:txBody>
      </p:sp>
      <p:sp>
        <p:nvSpPr>
          <p:cNvPr id="11" name="Shape 9"/>
          <p:cNvSpPr/>
          <p:nvPr/>
        </p:nvSpPr>
        <p:spPr>
          <a:xfrm>
            <a:off x="713232" y="3703320"/>
            <a:ext cx="3328416" cy="1499616"/>
          </a:xfrm>
          <a:prstGeom prst="roundRect">
            <a:avLst>
              <a:gd name="adj" fmla="val 3659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" y="3703320"/>
            <a:ext cx="73152" cy="1499616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969264" y="3913632"/>
            <a:ext cx="28529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RELEASE 0  /  $60,078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969264" y="4297680"/>
            <a:ext cx="285292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Gate 0 desk pack plus Lab Zero. Evidence and engineering proof begin immediately.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4425696" y="3703320"/>
            <a:ext cx="3328416" cy="1499616"/>
          </a:xfrm>
          <a:prstGeom prst="roundRect">
            <a:avLst>
              <a:gd name="adj" fmla="val 3659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425696" y="3703320"/>
            <a:ext cx="73152" cy="1499616"/>
          </a:xfrm>
          <a:prstGeom prst="rect">
            <a:avLst/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4681728" y="3913632"/>
            <a:ext cx="28529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RAISE A  /  $500,000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4681728" y="4297680"/>
            <a:ext cx="285292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Entity, legal, cadastral, environmental, flight, survey, security, and data-room work.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138160" y="3703320"/>
            <a:ext cx="3328416" cy="1499616"/>
          </a:xfrm>
          <a:prstGeom prst="roundRect">
            <a:avLst>
              <a:gd name="adj" fmla="val 3659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38160" y="3703320"/>
            <a:ext cx="73152" cy="1499616"/>
          </a:xfrm>
          <a:prstGeom prst="rect">
            <a:avLst/>
          </a:prstGeom>
          <a:solidFill>
            <a:srgbClr val="215B78"/>
          </a:solidFill>
          <a:ln w="12700">
            <a:solidFill>
              <a:srgbClr val="215B78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8394192" y="3913632"/>
            <a:ext cx="28529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RAISE B  /  $2,000,000</a:t>
            </a:r>
            <a:endParaRPr lang="en-US" sz="1250" dirty="0"/>
          </a:p>
        </p:txBody>
      </p:sp>
      <p:sp>
        <p:nvSpPr>
          <p:cNvPr id="22" name="Text 20"/>
          <p:cNvSpPr txBox="1"/>
          <p:nvPr/>
        </p:nvSpPr>
        <p:spPr>
          <a:xfrm>
            <a:off x="8394192" y="4297680"/>
            <a:ext cx="285292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Lawful site control, Node 1 infrastructure, commissioning, and 24 months of operations.</a:t>
            </a:r>
            <a:endParaRPr lang="en-US" sz="1350" dirty="0"/>
          </a:p>
        </p:txBody>
      </p:sp>
      <p:sp>
        <p:nvSpPr>
          <p:cNvPr id="23" name="Text 21"/>
          <p:cNvSpPr txBox="1"/>
          <p:nvPr/>
        </p:nvSpPr>
        <p:spPr>
          <a:xfrm>
            <a:off x="713232" y="5559552"/>
            <a:ext cx="10744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later 5 kW micro data center is a separate $4–6 million decision after Node 1 produces measured proof.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FUNDING ROUTE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Start simple. Raise complexity only after proof.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capital path becomes more sophisticated only as entity, disclosure, land, and operating proof mature.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49808" y="2148840"/>
            <a:ext cx="530352" cy="530352"/>
          </a:xfrm>
          <a:prstGeom prst="ellipse">
            <a:avLst/>
          </a:prstGeom>
          <a:solidFill>
            <a:srgbClr val="D83A2E"/>
          </a:solidFill>
          <a:ln w="12700">
            <a:solidFill>
              <a:srgbClr val="171410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49808" y="2157984"/>
            <a:ext cx="530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01</a:t>
            </a:r>
            <a:endParaRPr lang="en-US" sz="1100" dirty="0"/>
          </a:p>
        </p:txBody>
      </p:sp>
      <p:sp>
        <p:nvSpPr>
          <p:cNvPr id="7" name="Text 5"/>
          <p:cNvSpPr txBox="1"/>
          <p:nvPr/>
        </p:nvSpPr>
        <p:spPr>
          <a:xfrm>
            <a:off x="1536192" y="2139696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Founder + sponsors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3977640" y="2139696"/>
            <a:ext cx="7040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Fastest path to the $60,078 proof release. No ownership or profit promise.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749808" y="3063240"/>
            <a:ext cx="530352" cy="530352"/>
          </a:xfrm>
          <a:prstGeom prst="ellipse">
            <a:avLst/>
          </a:prstGeom>
          <a:solidFill>
            <a:srgbClr val="F2B705"/>
          </a:solidFill>
          <a:ln w="12700">
            <a:solidFill>
              <a:srgbClr val="171410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749808" y="3072384"/>
            <a:ext cx="530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1536192" y="3054096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Bounded rewards</a:t>
            </a:r>
            <a:endParaRPr lang="en-US" sz="1700" dirty="0"/>
          </a:p>
        </p:txBody>
      </p:sp>
      <p:sp>
        <p:nvSpPr>
          <p:cNvPr id="12" name="Text 10"/>
          <p:cNvSpPr txBox="1"/>
          <p:nvPr/>
        </p:nvSpPr>
        <p:spPr>
          <a:xfrm>
            <a:off x="3977640" y="3054096"/>
            <a:ext cx="7040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Books, cards, art, documentary access, and transparent build reports.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749808" y="3977640"/>
            <a:ext cx="530352" cy="530352"/>
          </a:xfrm>
          <a:prstGeom prst="ellipse">
            <a:avLst/>
          </a:prstGeom>
          <a:solidFill>
            <a:srgbClr val="215B78"/>
          </a:solidFill>
          <a:ln w="12700">
            <a:solidFill>
              <a:srgbClr val="171410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749808" y="3986784"/>
            <a:ext cx="530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03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1536192" y="3968496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Compliant equity</a:t>
            </a:r>
            <a:endParaRPr lang="en-US" sz="1700" dirty="0"/>
          </a:p>
        </p:txBody>
      </p:sp>
      <p:sp>
        <p:nvSpPr>
          <p:cNvPr id="16" name="Text 14"/>
          <p:cNvSpPr txBox="1"/>
          <p:nvPr/>
        </p:nvSpPr>
        <p:spPr>
          <a:xfrm>
            <a:off x="3977640" y="3968496"/>
            <a:ext cx="7040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Regulation Crowdfunding can support up to $5M through a registered intermediary.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749808" y="4892040"/>
            <a:ext cx="530352" cy="530352"/>
          </a:xfrm>
          <a:prstGeom prst="ellipse">
            <a:avLst/>
          </a:prstGeom>
          <a:solidFill>
            <a:srgbClr val="157A61"/>
          </a:solidFill>
          <a:ln w="12700">
            <a:solidFill>
              <a:srgbClr val="171410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49808" y="4901184"/>
            <a:ext cx="530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04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1536192" y="4882896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Croatian incentives</a:t>
            </a:r>
            <a:endParaRPr lang="en-US" sz="1700" dirty="0"/>
          </a:p>
        </p:txBody>
      </p:sp>
      <p:sp>
        <p:nvSpPr>
          <p:cNvPr id="20" name="Text 18"/>
          <p:cNvSpPr txBox="1"/>
          <p:nvPr/>
        </p:nvSpPr>
        <p:spPr>
          <a:xfrm>
            <a:off x="3977640" y="4882896"/>
            <a:ext cx="7040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Potential support for eligible Croatian businesses after thresholds and pre-application rules are met.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749808" y="5760720"/>
            <a:ext cx="10424160" cy="530352"/>
          </a:xfrm>
          <a:prstGeom prst="roundRect">
            <a:avLst>
              <a:gd name="adj" fmla="val 8621"/>
            </a:avLst>
          </a:prstGeom>
          <a:solidFill>
            <a:srgbClr val="241E18"/>
          </a:solidFill>
          <a:ln w="12700">
            <a:solidFill>
              <a:srgbClr val="241E18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87552" y="580644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No funding round sells citizenship authority, land rights, titles, parcels, or token appreciation.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FIRST 90 DAYS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Turn the thesis into measurements.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Every workstream ends in evidence a partner can inspect.</a:t>
            </a:r>
            <a:endParaRPr lang="en-US" sz="1550" dirty="0"/>
          </a:p>
        </p:txBody>
      </p:sp>
      <p:sp>
        <p:nvSpPr>
          <p:cNvPr id="5" name="Text 3"/>
          <p:cNvSpPr txBox="1"/>
          <p:nvPr/>
        </p:nvSpPr>
        <p:spPr>
          <a:xfrm>
            <a:off x="713232" y="2167128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1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WEEKS 1–2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2331720" y="2139696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Desk pack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4617720" y="2148840"/>
            <a:ext cx="6400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Counsel scopes, parcel crosswalk, authority map, assumptions register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713232" y="2788920"/>
            <a:ext cx="10378440" cy="0"/>
          </a:xfrm>
          <a:prstGeom prst="line">
            <a:avLst/>
          </a:prstGeom>
          <a:noFill/>
          <a:ln w="12700">
            <a:solidFill>
              <a:srgbClr val="DDD3C3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13232" y="3099816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1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WEEKS 2–6</a:t>
            </a:r>
            <a:endParaRPr lang="en-US" sz="1100" dirty="0"/>
          </a:p>
        </p:txBody>
      </p:sp>
      <p:sp>
        <p:nvSpPr>
          <p:cNvPr id="10" name="Text 8"/>
          <p:cNvSpPr txBox="1"/>
          <p:nvPr/>
        </p:nvSpPr>
        <p:spPr>
          <a:xfrm>
            <a:off x="2331720" y="3072384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Lab Zero build</a:t>
            </a:r>
            <a:endParaRPr lang="en-US" sz="1800" dirty="0"/>
          </a:p>
        </p:txBody>
      </p:sp>
      <p:sp>
        <p:nvSpPr>
          <p:cNvPr id="11" name="Text 9"/>
          <p:cNvSpPr txBox="1"/>
          <p:nvPr/>
        </p:nvSpPr>
        <p:spPr>
          <a:xfrm>
            <a:off x="4617720" y="3081528"/>
            <a:ext cx="6400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Power system, telemetry, secure services, recovery runbook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713232" y="3721608"/>
            <a:ext cx="10378440" cy="0"/>
          </a:xfrm>
          <a:prstGeom prst="line">
            <a:avLst/>
          </a:prstGeom>
          <a:noFill/>
          <a:ln w="12700">
            <a:solidFill>
              <a:srgbClr val="DDD3C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13232" y="4032504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1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WEEKS 4–10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2331720" y="4005072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Diligence</a:t>
            </a:r>
            <a:endParaRPr lang="en-US" sz="1800" dirty="0"/>
          </a:p>
        </p:txBody>
      </p:sp>
      <p:sp>
        <p:nvSpPr>
          <p:cNvPr id="15" name="Text 13"/>
          <p:cNvSpPr txBox="1"/>
          <p:nvPr/>
        </p:nvSpPr>
        <p:spPr>
          <a:xfrm>
            <a:off x="4617720" y="4014216"/>
            <a:ext cx="6400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Title, access, flood, habitat, aviation, imaging, and insurance matrix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713232" y="4654296"/>
            <a:ext cx="10378440" cy="0"/>
          </a:xfrm>
          <a:prstGeom prst="line">
            <a:avLst/>
          </a:prstGeom>
          <a:noFill/>
          <a:ln w="12700">
            <a:solidFill>
              <a:srgbClr val="DDD3C3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13232" y="4965192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1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WEEKS 6–13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2331720" y="4937760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Measured run</a:t>
            </a:r>
            <a:endParaRPr lang="en-US" sz="1800" dirty="0"/>
          </a:p>
        </p:txBody>
      </p:sp>
      <p:sp>
        <p:nvSpPr>
          <p:cNvPr id="19" name="Text 17"/>
          <p:cNvSpPr txBox="1"/>
          <p:nvPr/>
        </p:nvSpPr>
        <p:spPr>
          <a:xfrm>
            <a:off x="4617720" y="4946904"/>
            <a:ext cx="6400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Availability, energy, thermal, network, and recovery evidence</a:t>
            </a:r>
            <a:endParaRPr lang="en-US" sz="1450" dirty="0"/>
          </a:p>
        </p:txBody>
      </p:sp>
      <p:sp>
        <p:nvSpPr>
          <p:cNvPr id="20" name="Text 18"/>
          <p:cNvSpPr txBox="1"/>
          <p:nvPr/>
        </p:nvSpPr>
        <p:spPr>
          <a:xfrm>
            <a:off x="749808" y="5833872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Day 90 decision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2633472" y="5769864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Proceed, redesign, relocate, or stop—based on measurements and permissions rather than mythology.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7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7700" y="530352"/>
            <a:ext cx="1859280" cy="1115568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685800" y="20574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80" kern="0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DECISION REQUESTED</a:t>
            </a:r>
            <a:endParaRPr lang="en-US" sz="1100" dirty="0"/>
          </a:p>
        </p:txBody>
      </p:sp>
      <p:sp>
        <p:nvSpPr>
          <p:cNvPr id="5" name="Text 2"/>
          <p:cNvSpPr txBox="1"/>
          <p:nvPr/>
        </p:nvSpPr>
        <p:spPr>
          <a:xfrm>
            <a:off x="685800" y="2487168"/>
            <a:ext cx="647395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Fund the $60,078</a:t>
            </a:r>
            <a:endParaRPr lang="en-US" sz="3500" dirty="0"/>
          </a:p>
          <a:p>
            <a:pPr algn="l"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Permission + Proof release.</a:t>
            </a:r>
            <a:endParaRPr lang="en-US" sz="3500" dirty="0"/>
          </a:p>
        </p:txBody>
      </p:sp>
      <p:sp>
        <p:nvSpPr>
          <p:cNvPr id="6" name="Text 3"/>
          <p:cNvSpPr txBox="1"/>
          <p:nvPr/>
        </p:nvSpPr>
        <p:spPr>
          <a:xfrm>
            <a:off x="685800" y="4050792"/>
            <a:ext cx="6080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D7CEC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It buys the Gate 0 legal and cadastral desk pack, a working Lab Zero node, and a 90-day evidence record.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452360" y="1143000"/>
            <a:ext cx="4041648" cy="1280160"/>
          </a:xfrm>
          <a:prstGeom prst="roundRect">
            <a:avLst>
              <a:gd name="adj" fmla="val 4286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452360" y="1143000"/>
            <a:ext cx="73152" cy="128016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7708392" y="1353312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PARTNER ROLE</a:t>
            </a:r>
            <a:endParaRPr lang="en-US" sz="1250" dirty="0"/>
          </a:p>
        </p:txBody>
      </p:sp>
      <p:sp>
        <p:nvSpPr>
          <p:cNvPr id="10" name="Text 7"/>
          <p:cNvSpPr txBox="1"/>
          <p:nvPr/>
        </p:nvSpPr>
        <p:spPr>
          <a:xfrm>
            <a:off x="7708392" y="1737360"/>
            <a:ext cx="3566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Name one commercial owner and one technical owner for kickoff.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7452360" y="2688336"/>
            <a:ext cx="4041648" cy="1280160"/>
          </a:xfrm>
          <a:prstGeom prst="roundRect">
            <a:avLst>
              <a:gd name="adj" fmla="val 4286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452360" y="2688336"/>
            <a:ext cx="73152" cy="1280160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7708392" y="2898648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FIRST WORKING SESSION</a:t>
            </a:r>
            <a:endParaRPr lang="en-US" sz="1250" dirty="0"/>
          </a:p>
        </p:txBody>
      </p:sp>
      <p:sp>
        <p:nvSpPr>
          <p:cNvPr id="14" name="Text 11"/>
          <p:cNvSpPr txBox="1"/>
          <p:nvPr/>
        </p:nvSpPr>
        <p:spPr>
          <a:xfrm>
            <a:off x="7708392" y="3282696"/>
            <a:ext cx="3566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Confirm funding vehicle, release gates, evidence access, and weekly reporting.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7452360" y="4233672"/>
            <a:ext cx="4041648" cy="1280160"/>
          </a:xfrm>
          <a:prstGeom prst="roundRect">
            <a:avLst>
              <a:gd name="adj" fmla="val 4286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452360" y="4233672"/>
            <a:ext cx="73152" cy="1280160"/>
          </a:xfrm>
          <a:prstGeom prst="rect">
            <a:avLst/>
          </a:prstGeom>
          <a:solidFill>
            <a:srgbClr val="215B78"/>
          </a:solidFill>
          <a:ln w="12700">
            <a:solidFill>
              <a:srgbClr val="215B78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7708392" y="4443984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WHAT HAPPENS NEXT</a:t>
            </a:r>
            <a:endParaRPr lang="en-US" sz="1250" dirty="0"/>
          </a:p>
        </p:txBody>
      </p:sp>
      <p:sp>
        <p:nvSpPr>
          <p:cNvPr id="18" name="Text 15"/>
          <p:cNvSpPr txBox="1"/>
          <p:nvPr/>
        </p:nvSpPr>
        <p:spPr>
          <a:xfrm>
            <a:off x="7708392" y="4828032"/>
            <a:ext cx="3566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first verified milestone appears in the public country ledger.</a:t>
            </a:r>
            <a:endParaRPr lang="en-US" sz="1350" dirty="0"/>
          </a:p>
        </p:txBody>
      </p:sp>
      <p:sp>
        <p:nvSpPr>
          <p:cNvPr id="19" name="Text 16"/>
          <p:cNvSpPr txBox="1"/>
          <p:nvPr/>
        </p:nvSpPr>
        <p:spPr>
          <a:xfrm>
            <a:off x="685800" y="59893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hamburgerlandia.quest</a:t>
            </a:r>
            <a:endParaRPr lang="en-US" sz="1700" dirty="0"/>
          </a:p>
        </p:txBody>
      </p:sp>
      <p:sp>
        <p:nvSpPr>
          <p:cNvPr id="20" name="Text 17"/>
          <p:cNvSpPr txBox="1"/>
          <p:nvPr/>
        </p:nvSpPr>
        <p:spPr>
          <a:xfrm>
            <a:off x="4800600" y="5961888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Everything everywhere all at once—built one provable layer at a time.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WHAT ALREADY EXISTS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country is live software—not a landing page.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Citizenship, records, offices, law, appointments, parcels, titles, projects, and one Tommy profile already operate as a connected public system.</a:t>
            </a:r>
            <a:endParaRPr lang="en-US" sz="1550" dirty="0"/>
          </a:p>
        </p:txBody>
      </p:sp>
      <p:sp>
        <p:nvSpPr>
          <p:cNvPr id="5" name="Text 3"/>
          <p:cNvSpPr txBox="1"/>
          <p:nvPr/>
        </p:nvSpPr>
        <p:spPr>
          <a:xfrm>
            <a:off x="658368" y="221284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4"/>
          <p:cNvSpPr txBox="1"/>
          <p:nvPr/>
        </p:nvSpPr>
        <p:spPr>
          <a:xfrm>
            <a:off x="658368" y="2752344"/>
            <a:ext cx="2468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universal Tommy identity across the empire</a:t>
            </a:r>
            <a:endParaRPr lang="en-US" sz="1150" dirty="0"/>
          </a:p>
        </p:txBody>
      </p:sp>
      <p:sp>
        <p:nvSpPr>
          <p:cNvPr id="7" name="Text 5"/>
          <p:cNvSpPr txBox="1"/>
          <p:nvPr/>
        </p:nvSpPr>
        <p:spPr>
          <a:xfrm>
            <a:off x="3246120" y="22128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75</a:t>
            </a:r>
            <a:endParaRPr lang="en-US" sz="2800" dirty="0"/>
          </a:p>
        </p:txBody>
      </p:sp>
      <p:sp>
        <p:nvSpPr>
          <p:cNvPr id="8" name="Text 6"/>
          <p:cNvSpPr txBox="1"/>
          <p:nvPr/>
        </p:nvSpPr>
        <p:spPr>
          <a:xfrm>
            <a:off x="3246120" y="2752344"/>
            <a:ext cx="2377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country platform tests passing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5760720" y="22128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$0</a:t>
            </a:r>
            <a:endParaRPr lang="en-US" sz="2800" dirty="0"/>
          </a:p>
        </p:txBody>
      </p:sp>
      <p:sp>
        <p:nvSpPr>
          <p:cNvPr id="10" name="Text 8"/>
          <p:cNvSpPr txBox="1"/>
          <p:nvPr/>
        </p:nvSpPr>
        <p:spPr>
          <a:xfrm>
            <a:off x="5760720" y="2752344"/>
            <a:ext cx="2377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verified fieldworks receipts today</a:t>
            </a:r>
            <a:endParaRPr lang="en-US" sz="1150" dirty="0"/>
          </a:p>
        </p:txBody>
      </p:sp>
      <p:sp>
        <p:nvSpPr>
          <p:cNvPr id="11" name="Text 9"/>
          <p:cNvSpPr txBox="1"/>
          <p:nvPr/>
        </p:nvSpPr>
        <p:spPr>
          <a:xfrm>
            <a:off x="8275320" y="2212848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24/7</a:t>
            </a:r>
            <a:endParaRPr lang="en-US" sz="2800" dirty="0"/>
          </a:p>
        </p:txBody>
      </p:sp>
      <p:sp>
        <p:nvSpPr>
          <p:cNvPr id="12" name="Text 10"/>
          <p:cNvSpPr txBox="1"/>
          <p:nvPr/>
        </p:nvSpPr>
        <p:spPr>
          <a:xfrm>
            <a:off x="8275320" y="2752344"/>
            <a:ext cx="2743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Tommy’s intended public presence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58368" y="370332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58368" y="3703320"/>
            <a:ext cx="73152" cy="1572768"/>
          </a:xfrm>
          <a:prstGeom prst="rect">
            <a:avLst/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914400" y="3913632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CIVIC OPERATING LAYER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914400" y="4297680"/>
            <a:ext cx="29260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Applications become durable records. Public offices and law shape what the platform can do.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4370832" y="370332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70832" y="3703320"/>
            <a:ext cx="73152" cy="1572768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626864" y="3913632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EVIDENCE LAYER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4626864" y="4297680"/>
            <a:ext cx="29260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Milestones, permissions, expenses, risks, and published proof reconcile to one ledger.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8083296" y="370332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083296" y="3703320"/>
            <a:ext cx="73152" cy="1572768"/>
          </a:xfrm>
          <a:prstGeom prst="rect">
            <a:avLst/>
          </a:prstGeom>
          <a:solidFill>
            <a:srgbClr val="215B78"/>
          </a:solidFill>
          <a:ln w="12700">
            <a:solidFill>
              <a:srgbClr val="215B78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8339328" y="3913632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PHYSICAL LAYER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8339328" y="4297680"/>
            <a:ext cx="29260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next step is measured power, resilient compute, lawful site control, and field evidence.</a:t>
            </a:r>
            <a:endParaRPr lang="en-US" sz="1350" dirty="0"/>
          </a:p>
        </p:txBody>
      </p:sp>
      <p:sp>
        <p:nvSpPr>
          <p:cNvPr id="25" name="Text 23"/>
          <p:cNvSpPr txBox="1"/>
          <p:nvPr/>
        </p:nvSpPr>
        <p:spPr>
          <a:xfrm>
            <a:off x="658368" y="571500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advantage: the public can watch a country earn credibility one verified milestone at a time.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WIDER TOMMY UNIVERSE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One Tommy. Six public doors.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24/7 show format connects stories, games, tabletop worlds, civic fiction, art, and partner-ready media.</a:t>
            </a:r>
            <a:endParaRPr lang="en-US" sz="1550" dirty="0"/>
          </a:p>
        </p:txBody>
      </p:sp>
      <p:sp>
        <p:nvSpPr>
          <p:cNvPr id="5" name="Text 3"/>
          <p:cNvSpPr txBox="1"/>
          <p:nvPr/>
        </p:nvSpPr>
        <p:spPr>
          <a:xfrm>
            <a:off x="658368" y="202996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24/7</a:t>
            </a:r>
            <a:endParaRPr lang="en-US" sz="2800" dirty="0"/>
          </a:p>
        </p:txBody>
      </p:sp>
      <p:sp>
        <p:nvSpPr>
          <p:cNvPr id="6" name="Text 4"/>
          <p:cNvSpPr txBox="1"/>
          <p:nvPr/>
        </p:nvSpPr>
        <p:spPr>
          <a:xfrm>
            <a:off x="658368" y="2569464"/>
            <a:ext cx="2468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show format</a:t>
            </a:r>
            <a:endParaRPr lang="en-US" sz="1150" dirty="0"/>
          </a:p>
        </p:txBody>
      </p:sp>
      <p:sp>
        <p:nvSpPr>
          <p:cNvPr id="7" name="Text 5"/>
          <p:cNvSpPr txBox="1"/>
          <p:nvPr/>
        </p:nvSpPr>
        <p:spPr>
          <a:xfrm>
            <a:off x="3447288" y="202996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69</a:t>
            </a:r>
            <a:endParaRPr lang="en-US" sz="2800" dirty="0"/>
          </a:p>
        </p:txBody>
      </p:sp>
      <p:sp>
        <p:nvSpPr>
          <p:cNvPr id="8" name="Text 6"/>
          <p:cNvSpPr txBox="1"/>
          <p:nvPr/>
        </p:nvSpPr>
        <p:spPr>
          <a:xfrm>
            <a:off x="3447288" y="2569464"/>
            <a:ext cx="2468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browser games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6236208" y="202996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24 / 2,500</a:t>
            </a:r>
            <a:endParaRPr lang="en-US" sz="2800" dirty="0"/>
          </a:p>
        </p:txBody>
      </p:sp>
      <p:sp>
        <p:nvSpPr>
          <p:cNvPr id="10" name="Text 8"/>
          <p:cNvSpPr txBox="1"/>
          <p:nvPr/>
        </p:nvSpPr>
        <p:spPr>
          <a:xfrm>
            <a:off x="6236208" y="2569464"/>
            <a:ext cx="2468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series / episodes</a:t>
            </a:r>
            <a:endParaRPr lang="en-US" sz="1150" dirty="0"/>
          </a:p>
        </p:txBody>
      </p:sp>
      <p:sp>
        <p:nvSpPr>
          <p:cNvPr id="11" name="Text 9"/>
          <p:cNvSpPr txBox="1"/>
          <p:nvPr/>
        </p:nvSpPr>
        <p:spPr>
          <a:xfrm>
            <a:off x="9025128" y="202996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420</a:t>
            </a:r>
            <a:endParaRPr lang="en-US" sz="2800" dirty="0"/>
          </a:p>
        </p:txBody>
      </p:sp>
      <p:sp>
        <p:nvSpPr>
          <p:cNvPr id="12" name="Text 10"/>
          <p:cNvSpPr txBox="1"/>
          <p:nvPr/>
        </p:nvSpPr>
        <p:spPr>
          <a:xfrm>
            <a:off x="9025128" y="2569464"/>
            <a:ext cx="2468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Bunfight cards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58368" y="3246120"/>
            <a:ext cx="64008" cy="896112"/>
          </a:xfrm>
          <a:prstGeom prst="rect">
            <a:avLst/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77824" y="3246120"/>
            <a:ext cx="3182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4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WATCH — Tommy Live</a:t>
            </a:r>
            <a:endParaRPr lang="en-US" sz="1140" dirty="0"/>
          </a:p>
        </p:txBody>
      </p:sp>
      <p:sp>
        <p:nvSpPr>
          <p:cNvPr id="15" name="Text 13"/>
          <p:cNvSpPr txBox="1"/>
          <p:nvPr/>
        </p:nvSpPr>
        <p:spPr>
          <a:xfrm>
            <a:off x="877824" y="3593592"/>
            <a:ext cx="31821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7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Stories, games, music, readings, guests, and new work in one continuous format.</a:t>
            </a:r>
            <a:endParaRPr lang="en-US" sz="1070" dirty="0"/>
          </a:p>
        </p:txBody>
      </p:sp>
      <p:sp>
        <p:nvSpPr>
          <p:cNvPr id="16" name="Shape 14"/>
          <p:cNvSpPr/>
          <p:nvPr/>
        </p:nvSpPr>
        <p:spPr>
          <a:xfrm>
            <a:off x="4389120" y="3246120"/>
            <a:ext cx="64008" cy="896112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4608576" y="3246120"/>
            <a:ext cx="3182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4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READ — Books and episodes</a:t>
            </a:r>
            <a:endParaRPr lang="en-US" sz="1140" dirty="0"/>
          </a:p>
        </p:txBody>
      </p:sp>
      <p:sp>
        <p:nvSpPr>
          <p:cNvPr id="18" name="Text 16"/>
          <p:cNvSpPr txBox="1"/>
          <p:nvPr/>
        </p:nvSpPr>
        <p:spPr>
          <a:xfrm>
            <a:off x="4608576" y="3593592"/>
            <a:ext cx="31821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7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Illustrated books and searchable episodes across 24 complete written series.</a:t>
            </a:r>
            <a:endParaRPr lang="en-US" sz="1070" dirty="0"/>
          </a:p>
        </p:txBody>
      </p:sp>
      <p:sp>
        <p:nvSpPr>
          <p:cNvPr id="19" name="Shape 17"/>
          <p:cNvSpPr/>
          <p:nvPr/>
        </p:nvSpPr>
        <p:spPr>
          <a:xfrm>
            <a:off x="8119872" y="3246120"/>
            <a:ext cx="64008" cy="896112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8339328" y="3246120"/>
            <a:ext cx="3182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4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PLAY — Browser arcade</a:t>
            </a:r>
            <a:endParaRPr lang="en-US" sz="1140" dirty="0"/>
          </a:p>
        </p:txBody>
      </p:sp>
      <p:sp>
        <p:nvSpPr>
          <p:cNvPr id="21" name="Text 19"/>
          <p:cNvSpPr txBox="1"/>
          <p:nvPr/>
        </p:nvSpPr>
        <p:spPr>
          <a:xfrm>
            <a:off x="8339328" y="3593592"/>
            <a:ext cx="31821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7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69-game arcade, with Stop Tommy and the mobile games kept separate.</a:t>
            </a:r>
            <a:endParaRPr lang="en-US" sz="1070" dirty="0"/>
          </a:p>
        </p:txBody>
      </p:sp>
      <p:sp>
        <p:nvSpPr>
          <p:cNvPr id="22" name="Shape 20"/>
          <p:cNvSpPr/>
          <p:nvPr/>
        </p:nvSpPr>
        <p:spPr>
          <a:xfrm>
            <a:off x="658368" y="4389120"/>
            <a:ext cx="64008" cy="896112"/>
          </a:xfrm>
          <a:prstGeom prst="rect">
            <a:avLst/>
          </a:prstGeom>
          <a:solidFill>
            <a:srgbClr val="215B78"/>
          </a:solidFill>
          <a:ln w="12700">
            <a:solidFill>
              <a:srgbClr val="215B78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877824" y="4389120"/>
            <a:ext cx="3182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4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BRING A TABLE — Bunfight + Mirrorfall</a:t>
            </a:r>
            <a:endParaRPr lang="en-US" sz="1140" dirty="0"/>
          </a:p>
        </p:txBody>
      </p:sp>
      <p:sp>
        <p:nvSpPr>
          <p:cNvPr id="24" name="Text 22"/>
          <p:cNvSpPr txBox="1"/>
          <p:nvPr/>
        </p:nvSpPr>
        <p:spPr>
          <a:xfrm>
            <a:off x="877824" y="4736592"/>
            <a:ext cx="31821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7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420-card game and a separate RPG connected to the nine-volume Codex.</a:t>
            </a:r>
            <a:endParaRPr lang="en-US" sz="1070" dirty="0"/>
          </a:p>
        </p:txBody>
      </p:sp>
      <p:sp>
        <p:nvSpPr>
          <p:cNvPr id="25" name="Shape 23"/>
          <p:cNvSpPr/>
          <p:nvPr/>
        </p:nvSpPr>
        <p:spPr>
          <a:xfrm>
            <a:off x="4389120" y="4389120"/>
            <a:ext cx="64008" cy="896112"/>
          </a:xfrm>
          <a:prstGeom prst="rect">
            <a:avLst/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4608576" y="4389120"/>
            <a:ext cx="3182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4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ENTER — Hamburgerlandia</a:t>
            </a:r>
            <a:endParaRPr lang="en-US" sz="1140" dirty="0"/>
          </a:p>
        </p:txBody>
      </p:sp>
      <p:sp>
        <p:nvSpPr>
          <p:cNvPr id="27" name="Text 25"/>
          <p:cNvSpPr txBox="1"/>
          <p:nvPr/>
        </p:nvSpPr>
        <p:spPr>
          <a:xfrm>
            <a:off x="4608576" y="4736592"/>
            <a:ext cx="31821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7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Tommy's civic world, connected to separate market and fund destinations.</a:t>
            </a:r>
            <a:endParaRPr lang="en-US" sz="1070" dirty="0"/>
          </a:p>
        </p:txBody>
      </p:sp>
      <p:sp>
        <p:nvSpPr>
          <p:cNvPr id="28" name="Shape 26"/>
          <p:cNvSpPr/>
          <p:nvPr/>
        </p:nvSpPr>
        <p:spPr>
          <a:xfrm>
            <a:off x="8119872" y="4389120"/>
            <a:ext cx="64008" cy="896112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8339328" y="4389120"/>
            <a:ext cx="3182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4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MAKE + SHARE — Meme Lab and art</a:t>
            </a:r>
            <a:endParaRPr lang="en-US" sz="1140" dirty="0"/>
          </a:p>
        </p:txBody>
      </p:sp>
      <p:sp>
        <p:nvSpPr>
          <p:cNvPr id="30" name="Text 28"/>
          <p:cNvSpPr txBox="1"/>
          <p:nvPr/>
        </p:nvSpPr>
        <p:spPr>
          <a:xfrm>
            <a:off x="8339328" y="4736592"/>
            <a:ext cx="31821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7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working Meme Lab, art, clips, press material, goods, and official profiles.</a:t>
            </a:r>
            <a:endParaRPr lang="en-US" sz="1070" dirty="0"/>
          </a:p>
        </p:txBody>
      </p:sp>
      <p:sp>
        <p:nvSpPr>
          <p:cNvPr id="31" name="Text 29"/>
          <p:cNvSpPr txBox="1"/>
          <p:nvPr/>
        </p:nvSpPr>
        <p:spPr>
          <a:xfrm>
            <a:off x="713232" y="5779008"/>
            <a:ext cx="10744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Different doors. One recognizable character.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HOW THE UNIVERSE SUPPORTS FIELDWORKS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Use the universe to fund proof—not promises.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$60,078 Permission + Proof release funds a Gate 0 legal and cadastral desk pack, an off-site Lab Zero evidence node, and a 90-day evidence record.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58368" y="2176272"/>
            <a:ext cx="3364992" cy="2029968"/>
          </a:xfrm>
          <a:prstGeom prst="roundRect">
            <a:avLst>
              <a:gd name="adj" fmla="val 2252"/>
            </a:avLst>
          </a:prstGeom>
          <a:solidFill>
            <a:srgbClr val="FFFDF7"/>
          </a:solidFill>
          <a:ln w="13970">
            <a:solidFill>
              <a:srgbClr val="DDD3C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" y="2176272"/>
            <a:ext cx="3364992" cy="91440"/>
          </a:xfrm>
          <a:prstGeom prst="rect">
            <a:avLst/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96112" y="2450592"/>
            <a:ext cx="2889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9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FOUNDERS + SPONSORS</a:t>
            </a:r>
            <a:endParaRPr lang="en-US" sz="1050" dirty="0"/>
          </a:p>
        </p:txBody>
      </p:sp>
      <p:sp>
        <p:nvSpPr>
          <p:cNvPr id="8" name="Text 6"/>
          <p:cNvSpPr txBox="1"/>
          <p:nvPr/>
        </p:nvSpPr>
        <p:spPr>
          <a:xfrm>
            <a:off x="896112" y="2816352"/>
            <a:ext cx="2889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2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Fund the first proof release</a:t>
            </a:r>
            <a:endParaRPr lang="en-US" sz="1620" dirty="0"/>
          </a:p>
        </p:txBody>
      </p:sp>
      <p:sp>
        <p:nvSpPr>
          <p:cNvPr id="9" name="Text 7"/>
          <p:cNvSpPr txBox="1"/>
          <p:nvPr/>
        </p:nvSpPr>
        <p:spPr>
          <a:xfrm>
            <a:off x="896112" y="3401568"/>
            <a:ext cx="2889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6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direct route to the $60,078 release: the desk pack, a working Lab Zero node, and a 90-day evidence record.</a:t>
            </a:r>
            <a:endParaRPr lang="en-US" sz="1160" dirty="0"/>
          </a:p>
        </p:txBody>
      </p:sp>
      <p:sp>
        <p:nvSpPr>
          <p:cNvPr id="10" name="Shape 8"/>
          <p:cNvSpPr/>
          <p:nvPr/>
        </p:nvSpPr>
        <p:spPr>
          <a:xfrm>
            <a:off x="4389120" y="2176272"/>
            <a:ext cx="3364992" cy="2029968"/>
          </a:xfrm>
          <a:prstGeom prst="roundRect">
            <a:avLst>
              <a:gd name="adj" fmla="val 2252"/>
            </a:avLst>
          </a:prstGeom>
          <a:solidFill>
            <a:srgbClr val="FFFDF7"/>
          </a:solidFill>
          <a:ln w="13970">
            <a:solidFill>
              <a:srgbClr val="DDD3C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89120" y="2176272"/>
            <a:ext cx="3364992" cy="9144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626864" y="2450592"/>
            <a:ext cx="2889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90" kern="0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BOUNDED REWARDS</a:t>
            </a:r>
            <a:endParaRPr lang="en-US" sz="1050" dirty="0"/>
          </a:p>
        </p:txBody>
      </p:sp>
      <p:sp>
        <p:nvSpPr>
          <p:cNvPr id="13" name="Text 11"/>
          <p:cNvSpPr txBox="1"/>
          <p:nvPr/>
        </p:nvSpPr>
        <p:spPr>
          <a:xfrm>
            <a:off x="4626864" y="2816352"/>
            <a:ext cx="2889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2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Use products that already fit Tommy</a:t>
            </a:r>
            <a:endParaRPr lang="en-US" sz="1620" dirty="0"/>
          </a:p>
        </p:txBody>
      </p:sp>
      <p:sp>
        <p:nvSpPr>
          <p:cNvPr id="14" name="Text 12"/>
          <p:cNvSpPr txBox="1"/>
          <p:nvPr/>
        </p:nvSpPr>
        <p:spPr>
          <a:xfrm>
            <a:off x="4626864" y="3401568"/>
            <a:ext cx="2889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6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Books, cards, art, documentary access, and transparent build reports create clear reward formats.</a:t>
            </a:r>
            <a:endParaRPr lang="en-US" sz="1160" dirty="0"/>
          </a:p>
        </p:txBody>
      </p:sp>
      <p:sp>
        <p:nvSpPr>
          <p:cNvPr id="15" name="Shape 13"/>
          <p:cNvSpPr/>
          <p:nvPr/>
        </p:nvSpPr>
        <p:spPr>
          <a:xfrm>
            <a:off x="8119872" y="2176272"/>
            <a:ext cx="3364992" cy="2029968"/>
          </a:xfrm>
          <a:prstGeom prst="roundRect">
            <a:avLst>
              <a:gd name="adj" fmla="val 2252"/>
            </a:avLst>
          </a:prstGeom>
          <a:solidFill>
            <a:srgbClr val="FFFDF7"/>
          </a:solidFill>
          <a:ln w="13970">
            <a:solidFill>
              <a:srgbClr val="DDD3C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19872" y="2176272"/>
            <a:ext cx="3364992" cy="91440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357616" y="2450592"/>
            <a:ext cx="2889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90" kern="0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PUBLIC PROOF</a:t>
            </a:r>
            <a:endParaRPr lang="en-US" sz="1050" dirty="0"/>
          </a:p>
        </p:txBody>
      </p:sp>
      <p:sp>
        <p:nvSpPr>
          <p:cNvPr id="18" name="Text 16"/>
          <p:cNvSpPr txBox="1"/>
          <p:nvPr/>
        </p:nvSpPr>
        <p:spPr>
          <a:xfrm>
            <a:off x="8357616" y="2816352"/>
            <a:ext cx="2889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2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Give every milestone a public home</a:t>
            </a:r>
            <a:endParaRPr lang="en-US" sz="1620" dirty="0"/>
          </a:p>
        </p:txBody>
      </p:sp>
      <p:sp>
        <p:nvSpPr>
          <p:cNvPr id="19" name="Text 17"/>
          <p:cNvSpPr txBox="1"/>
          <p:nvPr/>
        </p:nvSpPr>
        <p:spPr>
          <a:xfrm>
            <a:off x="8357616" y="3401568"/>
            <a:ext cx="2889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6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Tommy Live, the media surfaces, and Hamburgerlandia publish verified progress through channels that already exist.</a:t>
            </a:r>
            <a:endParaRPr lang="en-US" sz="1160" dirty="0"/>
          </a:p>
        </p:txBody>
      </p:sp>
      <p:sp>
        <p:nvSpPr>
          <p:cNvPr id="20" name="Shape 18"/>
          <p:cNvSpPr/>
          <p:nvPr/>
        </p:nvSpPr>
        <p:spPr>
          <a:xfrm>
            <a:off x="658368" y="4590288"/>
            <a:ext cx="3364992" cy="658368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822960" y="4645152"/>
            <a:ext cx="1261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$60,078</a:t>
            </a:r>
            <a:endParaRPr lang="en-US" sz="1500" dirty="0"/>
          </a:p>
        </p:txBody>
      </p:sp>
      <p:sp>
        <p:nvSpPr>
          <p:cNvPr id="22" name="Text 20"/>
          <p:cNvSpPr txBox="1"/>
          <p:nvPr/>
        </p:nvSpPr>
        <p:spPr>
          <a:xfrm>
            <a:off x="2011680" y="4645152"/>
            <a:ext cx="1810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7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Gate 0 + Lab Zero</a:t>
            </a:r>
            <a:endParaRPr lang="en-US" sz="1070" dirty="0"/>
          </a:p>
        </p:txBody>
      </p:sp>
      <p:sp>
        <p:nvSpPr>
          <p:cNvPr id="23" name="Shape 21"/>
          <p:cNvSpPr/>
          <p:nvPr/>
        </p:nvSpPr>
        <p:spPr>
          <a:xfrm>
            <a:off x="4123944" y="4754880"/>
            <a:ext cx="201168" cy="310896"/>
          </a:xfrm>
          <a:prstGeom prst="chevron">
            <a:avLst/>
          </a:prstGeom>
          <a:solidFill>
            <a:srgbClr val="DDD3C3"/>
          </a:solidFill>
          <a:ln w="12700">
            <a:solidFill>
              <a:srgbClr val="DDD3C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389120" y="4590288"/>
            <a:ext cx="3364992" cy="658368"/>
          </a:xfrm>
          <a:prstGeom prst="rect">
            <a:avLst/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4553712" y="4645152"/>
            <a:ext cx="1261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$500,000</a:t>
            </a:r>
            <a:endParaRPr lang="en-US" sz="1500" dirty="0"/>
          </a:p>
        </p:txBody>
      </p:sp>
      <p:sp>
        <p:nvSpPr>
          <p:cNvPr id="26" name="Text 24"/>
          <p:cNvSpPr txBox="1"/>
          <p:nvPr/>
        </p:nvSpPr>
        <p:spPr>
          <a:xfrm>
            <a:off x="5742432" y="4645152"/>
            <a:ext cx="1810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7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Permission and Proof</a:t>
            </a:r>
            <a:endParaRPr lang="en-US" sz="1070" dirty="0"/>
          </a:p>
        </p:txBody>
      </p:sp>
      <p:sp>
        <p:nvSpPr>
          <p:cNvPr id="27" name="Shape 25"/>
          <p:cNvSpPr/>
          <p:nvPr/>
        </p:nvSpPr>
        <p:spPr>
          <a:xfrm>
            <a:off x="7854696" y="4754880"/>
            <a:ext cx="201168" cy="310896"/>
          </a:xfrm>
          <a:prstGeom prst="chevron">
            <a:avLst/>
          </a:prstGeom>
          <a:solidFill>
            <a:srgbClr val="DDD3C3"/>
          </a:solidFill>
          <a:ln w="12700">
            <a:solidFill>
              <a:srgbClr val="DDD3C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119872" y="4590288"/>
            <a:ext cx="3364992" cy="658368"/>
          </a:xfrm>
          <a:prstGeom prst="rect">
            <a:avLst/>
          </a:prstGeom>
          <a:solidFill>
            <a:srgbClr val="215B78"/>
          </a:solidFill>
          <a:ln w="12700">
            <a:solidFill>
              <a:srgbClr val="215B78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8284464" y="4645152"/>
            <a:ext cx="1261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$2,000,000</a:t>
            </a:r>
            <a:endParaRPr lang="en-US" sz="1500" dirty="0"/>
          </a:p>
        </p:txBody>
      </p:sp>
      <p:sp>
        <p:nvSpPr>
          <p:cNvPr id="30" name="Text 28"/>
          <p:cNvSpPr txBox="1"/>
          <p:nvPr/>
        </p:nvSpPr>
        <p:spPr>
          <a:xfrm>
            <a:off x="9473184" y="4645152"/>
            <a:ext cx="1810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7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Sovereign Node 1</a:t>
            </a:r>
            <a:endParaRPr lang="en-US" sz="1070" dirty="0"/>
          </a:p>
        </p:txBody>
      </p:sp>
      <p:sp>
        <p:nvSpPr>
          <p:cNvPr id="31" name="Text 29"/>
          <p:cNvSpPr txBox="1"/>
          <p:nvPr/>
        </p:nvSpPr>
        <p:spPr>
          <a:xfrm>
            <a:off x="713232" y="5431536"/>
            <a:ext cx="10744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3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$2,500,000 first program target. Each later step remains gated by permission and measured evidence.</a:t>
            </a:r>
            <a:endParaRPr lang="en-US" sz="1330" dirty="0"/>
          </a:p>
        </p:txBody>
      </p:sp>
      <p:sp>
        <p:nvSpPr>
          <p:cNvPr id="32" name="Text 30"/>
          <p:cNvSpPr txBox="1"/>
          <p:nvPr/>
        </p:nvSpPr>
        <p:spPr>
          <a:xfrm>
            <a:off x="749808" y="5870448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Support does not buy land, a parcel, title, office, citizenship authority, access, ownership, recognition, profit, or permission.</a:t>
            </a:r>
            <a:endParaRPr lang="en-US" sz="10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THESIS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Sovereignty is an operating capability.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Tommy does not need magical legal immunity. He needs control of the systems that keep his work alive.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1371600" y="2240280"/>
            <a:ext cx="1325880" cy="1325880"/>
          </a:xfrm>
          <a:prstGeom prst="ellipse">
            <a:avLst/>
          </a:prstGeom>
          <a:solidFill>
            <a:srgbClr val="D83A2E"/>
          </a:solidFill>
          <a:ln w="19050">
            <a:solidFill>
              <a:srgbClr val="171410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371600" y="2258568"/>
            <a:ext cx="132588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01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685800" y="3803904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20" kern="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SOFTWARE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4187952"/>
            <a:ext cx="26974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Identity, services, automation, and public operations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160520" y="2240280"/>
            <a:ext cx="1325880" cy="1325880"/>
          </a:xfrm>
          <a:prstGeom prst="ellipse">
            <a:avLst/>
          </a:prstGeom>
          <a:solidFill>
            <a:srgbClr val="F2B705"/>
          </a:solidFill>
          <a:ln w="19050">
            <a:solidFill>
              <a:srgbClr val="171410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160520" y="2258568"/>
            <a:ext cx="132588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02</a:t>
            </a:r>
            <a:endParaRPr lang="en-US" sz="2700" dirty="0"/>
          </a:p>
        </p:txBody>
      </p:sp>
      <p:sp>
        <p:nvSpPr>
          <p:cNvPr id="11" name="Text 9"/>
          <p:cNvSpPr txBox="1"/>
          <p:nvPr/>
        </p:nvSpPr>
        <p:spPr>
          <a:xfrm>
            <a:off x="3474720" y="3803904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20" kern="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DATA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3474720" y="4187952"/>
            <a:ext cx="26974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Records, model weights, creative assets, and history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949440" y="2240280"/>
            <a:ext cx="1325880" cy="1325880"/>
          </a:xfrm>
          <a:prstGeom prst="ellipse">
            <a:avLst/>
          </a:prstGeom>
          <a:solidFill>
            <a:srgbClr val="157A61"/>
          </a:solidFill>
          <a:ln w="19050">
            <a:solidFill>
              <a:srgbClr val="171410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949440" y="2258568"/>
            <a:ext cx="132588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03</a:t>
            </a:r>
            <a:endParaRPr lang="en-US" sz="2700" dirty="0"/>
          </a:p>
        </p:txBody>
      </p:sp>
      <p:sp>
        <p:nvSpPr>
          <p:cNvPr id="15" name="Text 13"/>
          <p:cNvSpPr txBox="1"/>
          <p:nvPr/>
        </p:nvSpPr>
        <p:spPr>
          <a:xfrm>
            <a:off x="6263640" y="3803904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20" kern="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POWER</a:t>
            </a:r>
            <a:endParaRPr lang="en-US" sz="1300" dirty="0"/>
          </a:p>
        </p:txBody>
      </p:sp>
      <p:sp>
        <p:nvSpPr>
          <p:cNvPr id="16" name="Text 14"/>
          <p:cNvSpPr txBox="1"/>
          <p:nvPr/>
        </p:nvSpPr>
        <p:spPr>
          <a:xfrm>
            <a:off x="6263640" y="4187952"/>
            <a:ext cx="26974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Solar generation, storage, and graceful load shedding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738360" y="2240280"/>
            <a:ext cx="1325880" cy="1325880"/>
          </a:xfrm>
          <a:prstGeom prst="ellipse">
            <a:avLst/>
          </a:prstGeom>
          <a:solidFill>
            <a:srgbClr val="215B78"/>
          </a:solidFill>
          <a:ln w="19050">
            <a:solidFill>
              <a:srgbClr val="171410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9738360" y="2258568"/>
            <a:ext cx="132588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04</a:t>
            </a:r>
            <a:endParaRPr lang="en-US" sz="2700" dirty="0"/>
          </a:p>
        </p:txBody>
      </p:sp>
      <p:sp>
        <p:nvSpPr>
          <p:cNvPr id="19" name="Text 17"/>
          <p:cNvSpPr txBox="1"/>
          <p:nvPr/>
        </p:nvSpPr>
        <p:spPr>
          <a:xfrm>
            <a:off x="9052560" y="3803904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20" kern="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RECOVERY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9052560" y="4187952"/>
            <a:ext cx="26974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Geographic backups, failover, and tested restoration</a:t>
            </a:r>
            <a:endParaRPr lang="en-US" sz="1300" dirty="0"/>
          </a:p>
        </p:txBody>
      </p:sp>
      <p:sp>
        <p:nvSpPr>
          <p:cNvPr id="21" name="Text 19"/>
          <p:cNvSpPr txBox="1"/>
          <p:nvPr/>
        </p:nvSpPr>
        <p:spPr>
          <a:xfrm>
            <a:off x="1143000" y="5340096"/>
            <a:ext cx="99212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Operational sovereignty means continuity under Tommy’s control. It never means exemption from property, aviation, environmental, construction, tax, or securities law.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LEGAL REALITY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claim is not permission to occupy, fly, or build.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disputed Danube area remains under state control. Hamburgerlandia advances through evidence, lawful access, and written approvals.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58368" y="2176272"/>
            <a:ext cx="3703320" cy="3364992"/>
          </a:xfrm>
          <a:prstGeom prst="roundRect">
            <a:avLst>
              <a:gd name="adj" fmla="val 1630"/>
            </a:avLst>
          </a:prstGeom>
          <a:solidFill>
            <a:srgbClr val="241E18"/>
          </a:solidFill>
          <a:ln w="12700">
            <a:solidFill>
              <a:srgbClr val="241E1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60120" y="25146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CURRENT FACT</a:t>
            </a:r>
            <a:endParaRPr lang="en-US" sz="1100" dirty="0"/>
          </a:p>
        </p:txBody>
      </p:sp>
      <p:sp>
        <p:nvSpPr>
          <p:cNvPr id="7" name="Text 5"/>
          <p:cNvSpPr txBox="1"/>
          <p:nvPr/>
        </p:nvSpPr>
        <p:spPr>
          <a:xfrm>
            <a:off x="960120" y="2962656"/>
            <a:ext cx="3127248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Croatian authorities state that the right-bank delimitation zone is not terra nullius and remains subject to Croatian and European law.</a:t>
            </a:r>
            <a:endParaRPr lang="en-US" sz="2000" dirty="0"/>
          </a:p>
        </p:txBody>
      </p:sp>
      <p:sp>
        <p:nvSpPr>
          <p:cNvPr id="8" name="Text 6"/>
          <p:cNvSpPr txBox="1"/>
          <p:nvPr/>
        </p:nvSpPr>
        <p:spPr>
          <a:xfrm>
            <a:off x="960120" y="4965192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EB3A2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Source: Croatian Ministry of Foreign and European Affairs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36592" y="2176272"/>
            <a:ext cx="3127248" cy="1417320"/>
          </a:xfrm>
          <a:prstGeom prst="roundRect">
            <a:avLst>
              <a:gd name="adj" fmla="val 3871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36592" y="2176272"/>
            <a:ext cx="73152" cy="1417320"/>
          </a:xfrm>
          <a:prstGeom prst="rect">
            <a:avLst/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992624" y="2386584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LAND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4992624" y="2770632"/>
            <a:ext cx="26517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Identify the exact parcel, title, owner, access route, and legal interest.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165592" y="2176272"/>
            <a:ext cx="3127248" cy="1417320"/>
          </a:xfrm>
          <a:prstGeom prst="roundRect">
            <a:avLst>
              <a:gd name="adj" fmla="val 3871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65592" y="2176272"/>
            <a:ext cx="73152" cy="1417320"/>
          </a:xfrm>
          <a:prstGeom prst="rect">
            <a:avLst/>
          </a:prstGeom>
          <a:solidFill>
            <a:srgbClr val="215B78"/>
          </a:solidFill>
          <a:ln w="12700">
            <a:solidFill>
              <a:srgbClr val="215B78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8421624" y="2386584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FLIGHT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8421624" y="2770632"/>
            <a:ext cx="26517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Use an authorized operator with the applicable airspace and imaging clearances.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4736592" y="3886200"/>
            <a:ext cx="3127248" cy="1417320"/>
          </a:xfrm>
          <a:prstGeom prst="roundRect">
            <a:avLst>
              <a:gd name="adj" fmla="val 3871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36592" y="3886200"/>
            <a:ext cx="73152" cy="1417320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992624" y="4096512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ENVIRONMENT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4992624" y="4480560"/>
            <a:ext cx="26517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Screen flood exposure, protected areas, habitat, and site-specific restrictions.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8165592" y="3886200"/>
            <a:ext cx="3127248" cy="1417320"/>
          </a:xfrm>
          <a:prstGeom prst="roundRect">
            <a:avLst>
              <a:gd name="adj" fmla="val 3871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165592" y="3886200"/>
            <a:ext cx="73152" cy="14173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8421624" y="4096512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BUILD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8421624" y="4480560"/>
            <a:ext cx="26517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Secure written legal interest, professional designs, and a final effective permit.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FIRST MISSION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Permission and proof before deployment.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first field release produces decision-grade evidence. It does not attempt an occupation.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2249424" y="2862072"/>
            <a:ext cx="640080" cy="0"/>
          </a:xfrm>
          <a:prstGeom prst="line">
            <a:avLst/>
          </a:prstGeom>
          <a:noFill/>
          <a:ln w="38100">
            <a:solidFill>
              <a:srgbClr val="DDD3C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97280" y="2240280"/>
            <a:ext cx="1225296" cy="1225296"/>
          </a:xfrm>
          <a:prstGeom prst="ellipse">
            <a:avLst/>
          </a:prstGeom>
          <a:solidFill>
            <a:srgbClr val="FFFDF7"/>
          </a:solidFill>
          <a:ln w="25400">
            <a:solidFill>
              <a:srgbClr val="171410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097280" y="2258568"/>
            <a:ext cx="122529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Text 6"/>
          <p:cNvSpPr txBox="1"/>
          <p:nvPr/>
        </p:nvSpPr>
        <p:spPr>
          <a:xfrm>
            <a:off x="566928" y="3749040"/>
            <a:ext cx="22128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Locate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566928" y="4160520"/>
            <a:ext cx="221284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2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Authoritative parcel and boundary crosswalk</a:t>
            </a:r>
            <a:endParaRPr lang="en-US" sz="1220" dirty="0"/>
          </a:p>
        </p:txBody>
      </p:sp>
      <p:sp>
        <p:nvSpPr>
          <p:cNvPr id="10" name="Shape 8"/>
          <p:cNvSpPr/>
          <p:nvPr/>
        </p:nvSpPr>
        <p:spPr>
          <a:xfrm>
            <a:off x="4553712" y="2862072"/>
            <a:ext cx="640080" cy="0"/>
          </a:xfrm>
          <a:prstGeom prst="line">
            <a:avLst/>
          </a:prstGeom>
          <a:noFill/>
          <a:ln w="38100">
            <a:solidFill>
              <a:srgbClr val="DDD3C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01568" y="2240280"/>
            <a:ext cx="1225296" cy="1225296"/>
          </a:xfrm>
          <a:prstGeom prst="ellipse">
            <a:avLst/>
          </a:prstGeom>
          <a:solidFill>
            <a:srgbClr val="FFFDF7"/>
          </a:solidFill>
          <a:ln w="25400">
            <a:solidFill>
              <a:srgbClr val="171410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401568" y="2258568"/>
            <a:ext cx="122529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02</a:t>
            </a:r>
            <a:endParaRPr lang="en-US" sz="2400" dirty="0"/>
          </a:p>
        </p:txBody>
      </p:sp>
      <p:sp>
        <p:nvSpPr>
          <p:cNvPr id="13" name="Text 11"/>
          <p:cNvSpPr txBox="1"/>
          <p:nvPr/>
        </p:nvSpPr>
        <p:spPr>
          <a:xfrm>
            <a:off x="2871216" y="3749040"/>
            <a:ext cx="22128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Diligence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2871216" y="4160520"/>
            <a:ext cx="221284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2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Title, access, flood, habitat, and border opinion</a:t>
            </a:r>
            <a:endParaRPr lang="en-US" sz="1220" dirty="0"/>
          </a:p>
        </p:txBody>
      </p:sp>
      <p:sp>
        <p:nvSpPr>
          <p:cNvPr id="15" name="Shape 13"/>
          <p:cNvSpPr/>
          <p:nvPr/>
        </p:nvSpPr>
        <p:spPr>
          <a:xfrm>
            <a:off x="6858000" y="2862072"/>
            <a:ext cx="640080" cy="0"/>
          </a:xfrm>
          <a:prstGeom prst="line">
            <a:avLst/>
          </a:prstGeom>
          <a:noFill/>
          <a:ln w="38100">
            <a:solidFill>
              <a:srgbClr val="DDD3C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705856" y="2240280"/>
            <a:ext cx="1225296" cy="1225296"/>
          </a:xfrm>
          <a:prstGeom prst="ellipse">
            <a:avLst/>
          </a:prstGeom>
          <a:solidFill>
            <a:srgbClr val="FFFDF7"/>
          </a:solidFill>
          <a:ln w="25400">
            <a:solidFill>
              <a:srgbClr val="171410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5705856" y="2258568"/>
            <a:ext cx="122529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03</a:t>
            </a:r>
            <a:endParaRPr lang="en-US" sz="2400" dirty="0"/>
          </a:p>
        </p:txBody>
      </p:sp>
      <p:sp>
        <p:nvSpPr>
          <p:cNvPr id="18" name="Text 16"/>
          <p:cNvSpPr txBox="1"/>
          <p:nvPr/>
        </p:nvSpPr>
        <p:spPr>
          <a:xfrm>
            <a:off x="5175504" y="3749040"/>
            <a:ext cx="22128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Authorize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5175504" y="4160520"/>
            <a:ext cx="221284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2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Land, flight, imaging, insurance, and safety route</a:t>
            </a:r>
            <a:endParaRPr lang="en-US" sz="1220" dirty="0"/>
          </a:p>
        </p:txBody>
      </p:sp>
      <p:sp>
        <p:nvSpPr>
          <p:cNvPr id="20" name="Shape 18"/>
          <p:cNvSpPr/>
          <p:nvPr/>
        </p:nvSpPr>
        <p:spPr>
          <a:xfrm>
            <a:off x="9162288" y="2862072"/>
            <a:ext cx="640080" cy="0"/>
          </a:xfrm>
          <a:prstGeom prst="line">
            <a:avLst/>
          </a:prstGeom>
          <a:noFill/>
          <a:ln w="38100">
            <a:solidFill>
              <a:srgbClr val="DDD3C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010144" y="2240280"/>
            <a:ext cx="1225296" cy="1225296"/>
          </a:xfrm>
          <a:prstGeom prst="ellipse">
            <a:avLst/>
          </a:prstGeom>
          <a:solidFill>
            <a:srgbClr val="FFFDF7"/>
          </a:solidFill>
          <a:ln w="25400">
            <a:solidFill>
              <a:srgbClr val="171410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8010144" y="2258568"/>
            <a:ext cx="122529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04</a:t>
            </a:r>
            <a:endParaRPr lang="en-US" sz="2400" dirty="0"/>
          </a:p>
        </p:txBody>
      </p:sp>
      <p:sp>
        <p:nvSpPr>
          <p:cNvPr id="23" name="Text 21"/>
          <p:cNvSpPr txBox="1"/>
          <p:nvPr/>
        </p:nvSpPr>
        <p:spPr>
          <a:xfrm>
            <a:off x="7479792" y="3749040"/>
            <a:ext cx="22128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Measure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7479792" y="4160520"/>
            <a:ext cx="221284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2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Georeferenced imagery, telemetry, hashes, and logs</a:t>
            </a:r>
            <a:endParaRPr lang="en-US" sz="1220" dirty="0"/>
          </a:p>
        </p:txBody>
      </p:sp>
      <p:sp>
        <p:nvSpPr>
          <p:cNvPr id="25" name="Shape 23"/>
          <p:cNvSpPr/>
          <p:nvPr/>
        </p:nvSpPr>
        <p:spPr>
          <a:xfrm>
            <a:off x="11466576" y="2862072"/>
            <a:ext cx="640080" cy="0"/>
          </a:xfrm>
          <a:prstGeom prst="line">
            <a:avLst/>
          </a:prstGeom>
          <a:noFill/>
          <a:ln w="38100">
            <a:solidFill>
              <a:srgbClr val="DDD3C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314432" y="2240280"/>
            <a:ext cx="1225296" cy="1225296"/>
          </a:xfrm>
          <a:prstGeom prst="ellipse">
            <a:avLst/>
          </a:prstGeom>
          <a:solidFill>
            <a:srgbClr val="157A61"/>
          </a:solidFill>
          <a:ln w="25400">
            <a:solidFill>
              <a:srgbClr val="157A61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10314432" y="2258568"/>
            <a:ext cx="122529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05</a:t>
            </a:r>
            <a:endParaRPr lang="en-US" sz="2400" dirty="0"/>
          </a:p>
        </p:txBody>
      </p:sp>
      <p:sp>
        <p:nvSpPr>
          <p:cNvPr id="28" name="Text 26"/>
          <p:cNvSpPr txBox="1"/>
          <p:nvPr/>
        </p:nvSpPr>
        <p:spPr>
          <a:xfrm>
            <a:off x="9784080" y="3749040"/>
            <a:ext cx="22128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Decide</a:t>
            </a:r>
            <a:endParaRPr lang="en-US" sz="1600" dirty="0"/>
          </a:p>
        </p:txBody>
      </p:sp>
      <p:sp>
        <p:nvSpPr>
          <p:cNvPr id="29" name="Text 27"/>
          <p:cNvSpPr txBox="1"/>
          <p:nvPr/>
        </p:nvSpPr>
        <p:spPr>
          <a:xfrm>
            <a:off x="9784080" y="4160520"/>
            <a:ext cx="221284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2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Three site and infrastructure quotations with a go/no-go record</a:t>
            </a:r>
            <a:endParaRPr lang="en-US" sz="1220" dirty="0"/>
          </a:p>
        </p:txBody>
      </p:sp>
      <p:sp>
        <p:nvSpPr>
          <p:cNvPr id="30" name="Text 28"/>
          <p:cNvSpPr txBox="1"/>
          <p:nvPr/>
        </p:nvSpPr>
        <p:spPr>
          <a:xfrm>
            <a:off x="1143000" y="5440680"/>
            <a:ext cx="9921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Stop immediately if the exact parcel, access right, authority path, or safe recovery route cannot be proved.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LAB ZERO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Prove the machine before the land.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small node on controlled property can create a 90-day operating record while parcel and permission work proceeds in parallel.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76656" y="2194560"/>
            <a:ext cx="6629400" cy="3364992"/>
          </a:xfrm>
          <a:prstGeom prst="roundRect">
            <a:avLst>
              <a:gd name="adj" fmla="val 1630"/>
            </a:avLst>
          </a:prstGeom>
          <a:solidFill>
            <a:srgbClr val="171410"/>
          </a:solidFill>
          <a:ln w="12700">
            <a:solidFill>
              <a:srgbClr val="171410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87552" y="2606040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1.2 kWp</a:t>
            </a:r>
            <a:endParaRPr lang="en-US" sz="2500" dirty="0"/>
          </a:p>
        </p:txBody>
      </p:sp>
      <p:sp>
        <p:nvSpPr>
          <p:cNvPr id="7" name="Text 5"/>
          <p:cNvSpPr txBox="1"/>
          <p:nvPr/>
        </p:nvSpPr>
        <p:spPr>
          <a:xfrm>
            <a:off x="987552" y="308152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C7BFB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solar array</a:t>
            </a:r>
            <a:endParaRPr lang="en-US" sz="1150" dirty="0"/>
          </a:p>
        </p:txBody>
      </p:sp>
      <p:sp>
        <p:nvSpPr>
          <p:cNvPr id="8" name="Text 6"/>
          <p:cNvSpPr txBox="1"/>
          <p:nvPr/>
        </p:nvSpPr>
        <p:spPr>
          <a:xfrm>
            <a:off x="4050792" y="2606040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10 kWh</a:t>
            </a:r>
            <a:endParaRPr lang="en-US" sz="2500" dirty="0"/>
          </a:p>
        </p:txBody>
      </p:sp>
      <p:sp>
        <p:nvSpPr>
          <p:cNvPr id="9" name="Text 7"/>
          <p:cNvSpPr txBox="1"/>
          <p:nvPr/>
        </p:nvSpPr>
        <p:spPr>
          <a:xfrm>
            <a:off x="4050792" y="308152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C7BFB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nominal LFP storage</a:t>
            </a:r>
            <a:endParaRPr lang="en-US" sz="1150" dirty="0"/>
          </a:p>
        </p:txBody>
      </p:sp>
      <p:sp>
        <p:nvSpPr>
          <p:cNvPr id="10" name="Text 8"/>
          <p:cNvSpPr txBox="1"/>
          <p:nvPr/>
        </p:nvSpPr>
        <p:spPr>
          <a:xfrm>
            <a:off x="987552" y="3840480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30 W</a:t>
            </a:r>
            <a:endParaRPr lang="en-US" sz="2500" dirty="0"/>
          </a:p>
        </p:txBody>
      </p:sp>
      <p:sp>
        <p:nvSpPr>
          <p:cNvPr id="11" name="Text 9"/>
          <p:cNvSpPr txBox="1"/>
          <p:nvPr/>
        </p:nvSpPr>
        <p:spPr>
          <a:xfrm>
            <a:off x="987552" y="431596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C7BFB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continuous local load</a:t>
            </a:r>
            <a:endParaRPr lang="en-US" sz="1150" dirty="0"/>
          </a:p>
        </p:txBody>
      </p:sp>
      <p:sp>
        <p:nvSpPr>
          <p:cNvPr id="12" name="Text 10"/>
          <p:cNvSpPr txBox="1"/>
          <p:nvPr/>
        </p:nvSpPr>
        <p:spPr>
          <a:xfrm>
            <a:off x="4050792" y="3840480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90 days</a:t>
            </a:r>
            <a:endParaRPr lang="en-US" sz="2500" dirty="0"/>
          </a:p>
        </p:txBody>
      </p:sp>
      <p:sp>
        <p:nvSpPr>
          <p:cNvPr id="13" name="Text 11"/>
          <p:cNvSpPr txBox="1"/>
          <p:nvPr/>
        </p:nvSpPr>
        <p:spPr>
          <a:xfrm>
            <a:off x="4050792" y="431596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C7BFB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measured operating proof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726680" y="2194560"/>
            <a:ext cx="3712464" cy="1517904"/>
          </a:xfrm>
          <a:prstGeom prst="roundRect">
            <a:avLst>
              <a:gd name="adj" fmla="val 3614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726680" y="2194560"/>
            <a:ext cx="73152" cy="1517904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982712" y="2404872"/>
            <a:ext cx="32369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$30,894 BASE</a:t>
            </a:r>
            <a:endParaRPr lang="en-US" sz="1250" dirty="0"/>
          </a:p>
        </p:txBody>
      </p:sp>
      <p:sp>
        <p:nvSpPr>
          <p:cNvPr id="17" name="Text 15"/>
          <p:cNvSpPr txBox="1"/>
          <p:nvPr/>
        </p:nvSpPr>
        <p:spPr>
          <a:xfrm>
            <a:off x="7982712" y="2788920"/>
            <a:ext cx="32369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Power, storage, shelter, communications, instrumentation, commissioning, and reserve.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726680" y="4014216"/>
            <a:ext cx="3712464" cy="1545336"/>
          </a:xfrm>
          <a:prstGeom prst="roundRect">
            <a:avLst>
              <a:gd name="adj" fmla="val 3550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726680" y="4014216"/>
            <a:ext cx="73152" cy="1545336"/>
          </a:xfrm>
          <a:prstGeom prst="rect">
            <a:avLst/>
          </a:prstGeom>
          <a:solidFill>
            <a:srgbClr val="215B78"/>
          </a:solidFill>
          <a:ln w="12700">
            <a:solidFill>
              <a:srgbClr val="215B78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7982712" y="4224528"/>
            <a:ext cx="32369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WHAT IT PROVES</a:t>
            </a:r>
            <a:endParaRPr lang="en-US" sz="1250" dirty="0"/>
          </a:p>
        </p:txBody>
      </p:sp>
      <p:sp>
        <p:nvSpPr>
          <p:cNvPr id="21" name="Text 19"/>
          <p:cNvSpPr txBox="1"/>
          <p:nvPr/>
        </p:nvSpPr>
        <p:spPr>
          <a:xfrm>
            <a:off x="7982712" y="4608576"/>
            <a:ext cx="323697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Availability, thermal behavior, connectivity, recovery, maintenance, and real seasonal energy assumptions.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38404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80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ENERGY TRUTH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749808"/>
            <a:ext cx="10844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Design for December—not the annual average.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481328"/>
            <a:ext cx="107533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5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Representative PVGIS data near Apatin shows why the first sovereign node must stay small, modular, and measured.</a:t>
            </a:r>
            <a:endParaRPr lang="en-US" sz="1550" dirty="0"/>
          </a:p>
        </p:txBody>
      </p:sp>
      <p:sp>
        <p:nvSpPr>
          <p:cNvPr id="5" name="Text 3"/>
          <p:cNvSpPr txBox="1"/>
          <p:nvPr/>
        </p:nvSpPr>
        <p:spPr>
          <a:xfrm>
            <a:off x="786384" y="2331720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3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 kWp solar</a:t>
            </a:r>
            <a:endParaRPr lang="en-US" sz="1130" dirty="0"/>
          </a:p>
          <a:p>
            <a:pPr algn="l" indent="0" marL="0">
              <a:buNone/>
            </a:pPr>
            <a:r>
              <a:rPr lang="en-US" sz="113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December day</a:t>
            </a:r>
            <a:endParaRPr lang="en-US" sz="1130" dirty="0"/>
          </a:p>
        </p:txBody>
      </p:sp>
      <p:sp>
        <p:nvSpPr>
          <p:cNvPr id="6" name="Shape 4"/>
          <p:cNvSpPr/>
          <p:nvPr/>
        </p:nvSpPr>
        <p:spPr>
          <a:xfrm>
            <a:off x="2752344" y="2414016"/>
            <a:ext cx="4480560" cy="329184"/>
          </a:xfrm>
          <a:prstGeom prst="rect">
            <a:avLst/>
          </a:prstGeom>
          <a:solidFill>
            <a:srgbClr val="E8E0D2"/>
          </a:solidFill>
          <a:ln w="12700">
            <a:solidFill>
              <a:srgbClr val="E8E0D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52344" y="2414016"/>
            <a:ext cx="57501" cy="329184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7278624" y="2350008"/>
            <a:ext cx="7498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F2B70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1.54 kWh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786384" y="3118104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3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20 kWp solar</a:t>
            </a:r>
            <a:endParaRPr lang="en-US" sz="1130" dirty="0"/>
          </a:p>
          <a:p>
            <a:pPr algn="l" indent="0" marL="0">
              <a:buNone/>
            </a:pPr>
            <a:r>
              <a:rPr lang="en-US" sz="113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December day</a:t>
            </a:r>
            <a:endParaRPr lang="en-US" sz="1130" dirty="0"/>
          </a:p>
        </p:txBody>
      </p:sp>
      <p:sp>
        <p:nvSpPr>
          <p:cNvPr id="10" name="Shape 8"/>
          <p:cNvSpPr/>
          <p:nvPr/>
        </p:nvSpPr>
        <p:spPr>
          <a:xfrm>
            <a:off x="2752344" y="3200400"/>
            <a:ext cx="4480560" cy="329184"/>
          </a:xfrm>
          <a:prstGeom prst="rect">
            <a:avLst/>
          </a:prstGeom>
          <a:solidFill>
            <a:srgbClr val="E8E0D2"/>
          </a:solidFill>
          <a:ln w="12700">
            <a:solidFill>
              <a:srgbClr val="E8E0D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52344" y="3200400"/>
            <a:ext cx="1150010" cy="329184"/>
          </a:xfrm>
          <a:prstGeom prst="rect">
            <a:avLst/>
          </a:prstGeom>
          <a:solidFill>
            <a:srgbClr val="157A61"/>
          </a:solidFill>
          <a:ln w="12700">
            <a:solidFill>
              <a:srgbClr val="157A61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278624" y="3136392"/>
            <a:ext cx="7498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157A6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30.8 kWh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786384" y="3904488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3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 kW load</a:t>
            </a:r>
            <a:endParaRPr lang="en-US" sz="1130" dirty="0"/>
          </a:p>
          <a:p>
            <a:pPr algn="l" indent="0" marL="0">
              <a:buNone/>
            </a:pPr>
            <a:r>
              <a:rPr lang="en-US" sz="113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per day</a:t>
            </a:r>
            <a:endParaRPr lang="en-US" sz="1130" dirty="0"/>
          </a:p>
        </p:txBody>
      </p:sp>
      <p:sp>
        <p:nvSpPr>
          <p:cNvPr id="14" name="Shape 12"/>
          <p:cNvSpPr/>
          <p:nvPr/>
        </p:nvSpPr>
        <p:spPr>
          <a:xfrm>
            <a:off x="2752344" y="3986784"/>
            <a:ext cx="4480560" cy="329184"/>
          </a:xfrm>
          <a:prstGeom prst="rect">
            <a:avLst/>
          </a:prstGeom>
          <a:solidFill>
            <a:srgbClr val="E8E0D2"/>
          </a:solidFill>
          <a:ln w="12700">
            <a:solidFill>
              <a:srgbClr val="E8E0D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52344" y="3986784"/>
            <a:ext cx="896112" cy="329184"/>
          </a:xfrm>
          <a:prstGeom prst="rect">
            <a:avLst/>
          </a:prstGeom>
          <a:solidFill>
            <a:srgbClr val="215B78"/>
          </a:solidFill>
          <a:ln w="12700">
            <a:solidFill>
              <a:srgbClr val="215B78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278624" y="3922776"/>
            <a:ext cx="7498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215B7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24 kWh</a:t>
            </a:r>
            <a:endParaRPr lang="en-US" sz="1250" dirty="0"/>
          </a:p>
        </p:txBody>
      </p:sp>
      <p:sp>
        <p:nvSpPr>
          <p:cNvPr id="17" name="Text 15"/>
          <p:cNvSpPr txBox="1"/>
          <p:nvPr/>
        </p:nvSpPr>
        <p:spPr>
          <a:xfrm>
            <a:off x="786384" y="4690872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3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5 kW load</a:t>
            </a:r>
            <a:endParaRPr lang="en-US" sz="1130" dirty="0"/>
          </a:p>
          <a:p>
            <a:pPr algn="l" indent="0" marL="0">
              <a:buNone/>
            </a:pPr>
            <a:r>
              <a:rPr lang="en-US" sz="113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per day</a:t>
            </a:r>
            <a:endParaRPr lang="en-US" sz="1130" dirty="0"/>
          </a:p>
        </p:txBody>
      </p:sp>
      <p:sp>
        <p:nvSpPr>
          <p:cNvPr id="18" name="Shape 16"/>
          <p:cNvSpPr/>
          <p:nvPr/>
        </p:nvSpPr>
        <p:spPr>
          <a:xfrm>
            <a:off x="2752344" y="4773168"/>
            <a:ext cx="4480560" cy="329184"/>
          </a:xfrm>
          <a:prstGeom prst="rect">
            <a:avLst/>
          </a:prstGeom>
          <a:solidFill>
            <a:srgbClr val="D83A2E"/>
          </a:solidFill>
          <a:ln w="12700">
            <a:solidFill>
              <a:srgbClr val="D83A2E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7278624" y="4709160"/>
            <a:ext cx="7498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120 kWh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275320" y="2331720"/>
            <a:ext cx="2990088" cy="3063240"/>
          </a:xfrm>
          <a:prstGeom prst="roundRect">
            <a:avLst>
              <a:gd name="adj" fmla="val 1835"/>
            </a:avLst>
          </a:prstGeom>
          <a:solidFill>
            <a:srgbClr val="FFFDF7"/>
          </a:solidFill>
          <a:ln w="15240">
            <a:solidFill>
              <a:srgbClr val="DDD3C3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8577072" y="2660904"/>
            <a:ext cx="23957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25" kern="0" dirty="0">
                <a:solidFill>
                  <a:srgbClr val="D83A2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DESIGN RESPONSE</a:t>
            </a:r>
            <a:endParaRPr lang="en-US" sz="1100" dirty="0"/>
          </a:p>
        </p:txBody>
      </p:sp>
      <p:sp>
        <p:nvSpPr>
          <p:cNvPr id="22" name="Text 20"/>
          <p:cNvSpPr txBox="1"/>
          <p:nvPr/>
        </p:nvSpPr>
        <p:spPr>
          <a:xfrm>
            <a:off x="8577072" y="3127248"/>
            <a:ext cx="2395728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7141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Keep the control load below 1 kW. Run heavy jobs in solar surplus. Protect records, communications, and safety first.</a:t>
            </a:r>
            <a:endParaRPr lang="en-US" sz="1650" dirty="0"/>
          </a:p>
        </p:txBody>
      </p:sp>
      <p:sp>
        <p:nvSpPr>
          <p:cNvPr id="23" name="Text 21"/>
          <p:cNvSpPr txBox="1"/>
          <p:nvPr/>
        </p:nvSpPr>
        <p:spPr>
          <a:xfrm>
            <a:off x="8577072" y="4846320"/>
            <a:ext cx="2395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B6258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Source: European Commission PVGIS 5.3 reference model</a:t>
            </a:r>
            <a:endParaRPr lang="en-US" sz="9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6258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Liberation San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Liberation San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Hamburgerlandia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Hamburgerlandia Fieldworks Partner Brief</dc:title>
  <dc:subject>Permission, proof, and sovereign compute</dc:subject>
  <dc:creator>Tommy the Hamburger</dc:creator>
  <cp:lastModifiedBy>Tommy the Hamburger</cp:lastModifiedBy>
  <cp:revision>1</cp:revision>
  <dcterms:created xsi:type="dcterms:W3CDTF">2026-08-04T00:16:57Z</dcterms:created>
  <dcterms:modified xsi:type="dcterms:W3CDTF">2026-08-04T00:16:57Z</dcterms:modified>
</cp:coreProperties>
</file>